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72" r:id="rId2"/>
    <p:sldId id="418" r:id="rId3"/>
    <p:sldId id="377" r:id="rId4"/>
    <p:sldId id="401" r:id="rId5"/>
    <p:sldId id="416" r:id="rId6"/>
    <p:sldId id="417" r:id="rId7"/>
    <p:sldId id="390" r:id="rId8"/>
    <p:sldId id="384" r:id="rId9"/>
    <p:sldId id="391" r:id="rId10"/>
    <p:sldId id="385" r:id="rId11"/>
    <p:sldId id="419" r:id="rId12"/>
    <p:sldId id="394" r:id="rId13"/>
    <p:sldId id="412" r:id="rId14"/>
    <p:sldId id="386" r:id="rId15"/>
    <p:sldId id="413" r:id="rId16"/>
    <p:sldId id="396" r:id="rId17"/>
    <p:sldId id="397" r:id="rId18"/>
    <p:sldId id="398" r:id="rId19"/>
    <p:sldId id="399" r:id="rId20"/>
    <p:sldId id="403" r:id="rId21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FF"/>
    <a:srgbClr val="CC00FF"/>
    <a:srgbClr val="FF00FF"/>
    <a:srgbClr val="FF9933"/>
    <a:srgbClr val="FF66FF"/>
    <a:srgbClr val="99CC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297" autoAdjust="0"/>
    <p:restoredTop sz="67209" autoAdjust="0"/>
  </p:normalViewPr>
  <p:slideViewPr>
    <p:cSldViewPr>
      <p:cViewPr varScale="1">
        <p:scale>
          <a:sx n="74" d="100"/>
          <a:sy n="74" d="100"/>
        </p:scale>
        <p:origin x="22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3954" y="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81AFD94E-4982-4D25-8155-F2EE3AF5713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2513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7923F2A5-6785-48BB-8D5F-0A1F6F1780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教師派發「吃出危機」工作紙，讓學生反思自己的飲食習慣是否會影響健康。 （附件二）</a:t>
            </a: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報道指出香港兒童的飲食習慣導致肥胖問題，影響健康，教師提問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內問題</a:t>
            </a:r>
            <a:endParaRPr lang="en-US" sz="1200" dirty="0" smtClean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7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同學要培養良好的飲食習慣，有時是需要付出代價的，例如：拒絕朋輩的邀請、放棄個人的喜好等，並且要抱著堅毅、自律的態度才能做到。</a:t>
            </a: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2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教師帶領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學生反思自己飲食的習慣，並訂立具體的改善目標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教師派發「做個飲食健康人」工作紙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附件</a:t>
            </a:r>
            <a:r>
              <a:rPr kumimoji="1" lang="zh-HK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三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，學生為自己訂立三項具體的改善目標，立志在生活上實踐健康的飲食習慣。學生可以參考工作紙上四句標語：「三餐營養要均衡，蔬菜生果日日有，垃圾零食少入口，健康快樂常擁有。」或另擬（甲 學生參考材料四）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學生完成後，在組內與同學分享。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1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學校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/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教師向家長發出「健康飲食實踐計劃」家長信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參考附件四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，表達健康飲食對學生身心發展的重要，同時鼓勵家長幫助學生實踐健康的飲食習慣。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計劃可包括兩部分：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1"/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第一部分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……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學生把一周的飲食紀錄以畫圖或文字表達方式紀錄在「健康飲食紀錄表」上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附件五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，對自己的飲食習慣增進了解。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7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5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第二部分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……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學校家長會可以舉辦「健康小食多滋味」親子活動，家長自由參加：鼓勵家長與子</a:t>
            </a:r>
            <a:r>
              <a:rPr kumimoji="1" lang="zh-HK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女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合作烹調健康食品，家長可寫下製作方法及材料，拍下製作過程及製成品的照片，校方可以在校園壁報展示，讓「健康飲食」的氣氛洋溢校園。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8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教師指出養成良好的飲食習慣很重要，然後提問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內的問題</a:t>
            </a: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由提問學生的飲食習慣作引入，讓學生初步檢視及反省自己的飲食習慣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教師就學生的回應，將重點歸納，並指出同學注重健康要實踐良好的飲食習慣，但當中會遇到不少困難，因此要學習自律，並培養良好的飲食習慣。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4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教師講述情境：「</a:t>
            </a:r>
            <a:r>
              <a:rPr kumimoji="1" lang="zh-TW" altLang="en-US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遇上同學叫她到快餐店吃炸薯條，但又記得媽媽和老師說過要養成健康的飲食習慣，少吃煎炸高脂肪食物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…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她內心掙扎不知道應該怎樣做？」</a:t>
            </a: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透過生活情境，讓學生體會實踐健康飲食習慣可能會遇上的問題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教師派發「吃早餐的掙扎」工作紙 （附件一），然後通過提問引導學生判斷</a:t>
            </a:r>
            <a:r>
              <a:rPr kumimoji="1" lang="zh-TW" altLang="en-US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的做法及其價值取向。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9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教師講述</a:t>
            </a:r>
            <a:r>
              <a:rPr kumimoji="1" lang="zh-TW" altLang="en-US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的第一個做法，然後提問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內問題</a:t>
            </a: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0"/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0"/>
            <a:r>
              <a:rPr kumimoji="1" lang="zh-HK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討論過程中引導學生加入正確價值觀作為判斷基礎，從而作出合情合理嘅決定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3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教師講述</a:t>
            </a:r>
            <a:r>
              <a:rPr kumimoji="1" lang="zh-TW" altLang="en-US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的第二個做法，然後提問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內問題</a:t>
            </a: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HK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討論過程中引導學生加入正確價值觀作為判斷基礎，從而作出合情合理嘅決定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6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教師進一步讓學生從</a:t>
            </a:r>
            <a:r>
              <a:rPr kumimoji="1" lang="zh-TW" altLang="en-US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媽媽的角度思考，想像她希望</a:t>
            </a:r>
            <a:r>
              <a:rPr kumimoji="1" lang="zh-TW" altLang="en-US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怎樣做，把她的心聲演繹出來，然後提問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內問題</a:t>
            </a: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0"/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透過角色扮演讓學生設身處地想一想媽媽的感受，從而體會父母對子女的關心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2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教師可以把話題引導到學生日常生活上，然後帶領學生討論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內問題</a:t>
            </a:r>
            <a:endParaRPr lang="en-US" sz="1200" dirty="0" smtClean="0">
              <a:effectLst/>
            </a:endParaRPr>
          </a:p>
          <a:p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讓學生深入思考，並作出審慎判斷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6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讓學生明白日常生活要有自律精神，堅決抵抗誘惑，實踐良好的飲食習慣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8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教師讀出一篇報道，請同學細心聆聽。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0" indent="0">
              <a:buNone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透過報章報道的真實個案，讓學生明白建立健康飲食習慣的重要。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0"/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dpyramid_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181680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9758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44166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29718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29718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3410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56546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672186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0838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03674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5404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9868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0139867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8009219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dpyramid_bkgr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eatsmart.gov.h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6000" kern="0" dirty="0">
                <a:solidFill>
                  <a:schemeClr val="accent2"/>
                </a:solidFill>
                <a:latin typeface="華康海報體W12(P)" pitchFamily="2" charset="-120"/>
                <a:ea typeface="華康海報體W12(P)" pitchFamily="2" charset="-120"/>
                <a:cs typeface="+mj-cs"/>
              </a:rPr>
              <a:t>做個飲食健康人</a:t>
            </a:r>
            <a:endParaRPr lang="zh-TW" altLang="en-US" sz="4400" kern="0" dirty="0">
              <a:solidFill>
                <a:schemeClr val="tx2"/>
              </a:solidFill>
              <a:latin typeface="華康海報體W12(P)" pitchFamily="2" charset="-120"/>
              <a:ea typeface="華康海報體W12(P)" pitchFamily="2" charset="-120"/>
              <a:cs typeface="+mj-cs"/>
            </a:endParaRPr>
          </a:p>
        </p:txBody>
      </p:sp>
      <p:pic>
        <p:nvPicPr>
          <p:cNvPr id="3075" name="Picture 3" descr="C:\Users\candicepywong\AppData\Local\Microsoft\Windows\Temporary Internet Files\Content.IE5\ZCLB6VFH\MC90043755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290036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candicepywong\AppData\Local\Microsoft\Windows\Temporary Internet Files\Content.IE5\D2I5PENI\MP9004437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6" y="1885950"/>
            <a:ext cx="38830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文字方塊 4"/>
          <p:cNvSpPr txBox="1">
            <a:spLocks noChangeArrowheads="1"/>
          </p:cNvSpPr>
          <p:nvPr/>
        </p:nvSpPr>
        <p:spPr bwMode="auto">
          <a:xfrm>
            <a:off x="7956550" y="6624638"/>
            <a:ext cx="24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4941168"/>
            <a:ext cx="312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2"/>
                </a:solidFill>
              </a:rPr>
              <a:t>價值觀教育</a:t>
            </a:r>
            <a:endParaRPr lang="en-US" altLang="zh-TW" dirty="0" smtClean="0">
              <a:solidFill>
                <a:schemeClr val="accent2"/>
              </a:solidFill>
            </a:endParaRPr>
          </a:p>
          <a:p>
            <a:r>
              <a:rPr lang="zh-TW" altLang="en-US" dirty="0" smtClean="0">
                <a:solidFill>
                  <a:schemeClr val="accent2"/>
                </a:solidFill>
              </a:rPr>
              <a:t>教育局 課程發展處</a:t>
            </a:r>
            <a:endParaRPr lang="en-US" altLang="zh-TW" dirty="0" smtClean="0">
              <a:solidFill>
                <a:schemeClr val="accent2"/>
              </a:solidFill>
            </a:endParaRPr>
          </a:p>
          <a:p>
            <a:r>
              <a:rPr lang="zh-TW" altLang="en-US" dirty="0" smtClean="0">
                <a:solidFill>
                  <a:schemeClr val="accent2"/>
                </a:solidFill>
              </a:rPr>
              <a:t>德育、公民及國民教育組</a:t>
            </a:r>
            <a:r>
              <a:rPr lang="en-US" altLang="zh-TW" dirty="0" smtClean="0">
                <a:solidFill>
                  <a:schemeClr val="accent2"/>
                </a:solidFill>
              </a:rPr>
              <a:t>1</a:t>
            </a:r>
          </a:p>
          <a:p>
            <a:r>
              <a:rPr lang="zh-TW" altLang="en-US" dirty="0" smtClean="0">
                <a:solidFill>
                  <a:schemeClr val="accent2"/>
                </a:solidFill>
              </a:rPr>
              <a:t>最後更新日期：</a:t>
            </a:r>
            <a:r>
              <a:rPr lang="en-US" altLang="zh-TW" dirty="0" smtClean="0">
                <a:solidFill>
                  <a:schemeClr val="accent2"/>
                </a:solidFill>
              </a:rPr>
              <a:t>2024</a:t>
            </a:r>
            <a:r>
              <a:rPr lang="zh-TW" altLang="en-US" dirty="0" smtClean="0">
                <a:solidFill>
                  <a:schemeClr val="accent2"/>
                </a:solidFill>
              </a:rPr>
              <a:t>年</a:t>
            </a:r>
            <a:r>
              <a:rPr lang="en-US" altLang="zh-TW" dirty="0" smtClean="0">
                <a:solidFill>
                  <a:schemeClr val="accent2"/>
                </a:solidFill>
              </a:rPr>
              <a:t>3</a:t>
            </a:r>
            <a:r>
              <a:rPr lang="zh-TW" altLang="en-US" dirty="0" smtClean="0">
                <a:solidFill>
                  <a:schemeClr val="accent2"/>
                </a:solidFill>
              </a:rPr>
              <a:t>月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吃出危機</a:t>
            </a:r>
          </a:p>
        </p:txBody>
      </p:sp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755650" y="1196975"/>
            <a:ext cx="7704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1" dirty="0">
                <a:latin typeface="Arial" panose="020B0604020202020204" pitchFamily="34" charset="0"/>
              </a:rPr>
              <a:t>老師讀出</a:t>
            </a:r>
            <a:r>
              <a:rPr lang="zh-TW" altLang="zh-TW" sz="2400" b="1" dirty="0">
                <a:latin typeface="Arial" panose="020B0604020202020204" pitchFamily="34" charset="0"/>
              </a:rPr>
              <a:t>以下的報</a:t>
            </a:r>
            <a:r>
              <a:rPr lang="zh-TW" altLang="en-US" sz="2400" b="1" dirty="0">
                <a:latin typeface="Arial" panose="020B0604020202020204" pitchFamily="34" charset="0"/>
              </a:rPr>
              <a:t>道，</a:t>
            </a:r>
            <a:r>
              <a:rPr lang="zh-TW" altLang="zh-TW" sz="2400" b="1" dirty="0">
                <a:latin typeface="Arial" panose="020B0604020202020204" pitchFamily="34" charset="0"/>
              </a:rPr>
              <a:t>請同學細心</a:t>
            </a:r>
            <a:r>
              <a:rPr lang="zh-TW" altLang="en-US" sz="2400" b="1" dirty="0">
                <a:latin typeface="Arial" panose="020B0604020202020204" pitchFamily="34" charset="0"/>
              </a:rPr>
              <a:t>聆聽</a:t>
            </a:r>
            <a:r>
              <a:rPr lang="zh-TW" altLang="zh-TW" sz="2400" b="1" dirty="0">
                <a:latin typeface="Arial" panose="020B0604020202020204" pitchFamily="34" charset="0"/>
              </a:rPr>
              <a:t>，然後回答問題。</a:t>
            </a:r>
            <a:endParaRPr lang="zh-TW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2292" name="AutoShape 2"/>
          <p:cNvSpPr>
            <a:spLocks noChangeArrowheads="1"/>
          </p:cNvSpPr>
          <p:nvPr/>
        </p:nvSpPr>
        <p:spPr bwMode="auto">
          <a:xfrm>
            <a:off x="1116013" y="1700213"/>
            <a:ext cx="6840537" cy="280828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331913" y="2133600"/>
            <a:ext cx="61658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indent="3048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latin typeface="Arial Unicode MS" pitchFamily="34" charset="-120"/>
                <a:ea typeface="細明體" panose="02020509000000000000" pitchFamily="49" charset="-120"/>
              </a:rPr>
              <a:t>        </a:t>
            </a: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一名體重達二百磅的十四歲癡肥男生，因為暴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飲暴食，常進食快餐、飯盒，導致體重、血壓及膽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固醇水平上升，出現輕微中風，左邊臉一度麻痹及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抽搐，醫生建議他改變飲食及生活習慣，預防再次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中風。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zh-TW" sz="2000" strike="sngStrike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059113" y="1700213"/>
            <a:ext cx="34417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indent="3048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b="1">
                <a:latin typeface="Arial Unicode MS" pitchFamily="34" charset="-120"/>
                <a:ea typeface="細明體" panose="02020509000000000000" pitchFamily="49" charset="-120"/>
              </a:rPr>
              <a:t>暴飲暴食</a:t>
            </a:r>
            <a:r>
              <a:rPr lang="en-US" altLang="zh-TW" sz="2000" b="1">
                <a:latin typeface="Arial Unicode MS" pitchFamily="34" charset="-120"/>
                <a:ea typeface="細明體" panose="02020509000000000000" pitchFamily="49" charset="-120"/>
              </a:rPr>
              <a:t>   200</a:t>
            </a:r>
            <a:r>
              <a:rPr lang="zh-TW" altLang="en-US" sz="2000" b="1">
                <a:latin typeface="Arial Unicode MS" pitchFamily="34" charset="-120"/>
                <a:ea typeface="細明體" panose="02020509000000000000" pitchFamily="49" charset="-120"/>
              </a:rPr>
              <a:t>磅男生中風</a:t>
            </a:r>
            <a:endParaRPr lang="en-US" altLang="zh-TW" sz="2000" b="1">
              <a:latin typeface="Arial" panose="020B0604020202020204" pitchFamily="34" charset="0"/>
            </a:endParaRPr>
          </a:p>
        </p:txBody>
      </p:sp>
      <p:pic>
        <p:nvPicPr>
          <p:cNvPr id="12295" name="Picture 6" descr="C:\Users\candicepywong\AppData\Local\Microsoft\Windows\Temporary Internet Files\Content.IE5\UQML1QV4\MC90035905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14589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字方塊 8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10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827088" y="4221163"/>
            <a:ext cx="7489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你的飲食習慣與上述報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道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男生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近似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嗎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你覺得自己的飲食習慣健康嗎？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你會不會為了健康而改變自己的飲食習慣？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2298" name="Picture 10" descr="健康飲食_肥胖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929188"/>
            <a:ext cx="20510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331913" y="1455738"/>
            <a:ext cx="727233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聽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過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這篇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報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道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，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同學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有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甚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麼感受？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同學覺得肥胖是問題嗎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？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為甚麼？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你會不會為了健康而改變自己的飲食習慣？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如果覺得自己的飲食習慣不健康，為甚麼仍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繼續下去？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培養良好的飲食習慣要付出甚麼代價？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你要抱著甚麼態度才能培養良好的飲食習慣？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吃出危機</a:t>
            </a:r>
          </a:p>
        </p:txBody>
      </p:sp>
      <p:pic>
        <p:nvPicPr>
          <p:cNvPr id="13316" name="Picture 1" descr="C:\Users\candicepywong\AppData\Local\Microsoft\Windows\Temporary Internet Files\Content.IE5\D2I5PENI\MC90042983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16113"/>
            <a:ext cx="7953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candicepywong\AppData\Local\Microsoft\Windows\Temporary Internet Files\Content.IE5\5D43XBOQ\MC90042316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candicepywong\AppData\Local\Microsoft\Windows\Temporary Internet Files\Content.IE5\PZM601K5\MC90023218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12239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文字方塊 6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11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小結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87450" y="1412875"/>
            <a:ext cx="66484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同學要培養良好的飲食習慣，</a:t>
            </a: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有時是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需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要付出代價</a:t>
            </a: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，例如：拒絕朋輩的邀請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、放棄個人的喜好</a:t>
            </a: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等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，並且要抱著堅毅、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自律的態度才能做到。</a:t>
            </a:r>
            <a:endParaRPr lang="zh-TW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1" descr="C:\Users\candicepywong\AppData\Local\Microsoft\Windows\Temporary Internet Files\Content.IE5\X1Y01WEW\MP900438446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16557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Users\candicepywong\AppData\Local\Microsoft\Windows\Temporary Internet Files\Content.IE5\5D43XBOQ\MP900438787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3340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字方塊 5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12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做個飲食健康人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58888" y="3397250"/>
          <a:ext cx="6335712" cy="2408238"/>
        </p:xfrm>
        <a:graphic>
          <a:graphicData uri="http://schemas.openxmlformats.org/drawingml/2006/table">
            <a:tbl>
              <a:tblPr/>
              <a:tblGrid>
                <a:gridCol w="23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238">
                <a:tc>
                  <a:txBody>
                    <a:bodyPr/>
                    <a:lstStyle/>
                    <a:p>
                      <a:endParaRPr lang="zh-TW" sz="2000" dirty="0">
                        <a:latin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TW" sz="1000" b="1" dirty="0" smtClean="0">
                        <a:solidFill>
                          <a:srgbClr val="000000"/>
                        </a:solidFill>
                        <a:latin typeface="新細明體"/>
                      </a:endParaRPr>
                    </a:p>
                    <a:p>
                      <a:endParaRPr lang="en-US" sz="2000" b="1" dirty="0" smtClean="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____________________________________________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US" sz="2000" b="0" dirty="0" smtClean="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______________________________</a:t>
                      </a:r>
                      <a:r>
                        <a:rPr lang="en-US" altLang="zh-TW" sz="2000" b="0" dirty="0" smtClean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______________</a:t>
                      </a:r>
                    </a:p>
                    <a:p>
                      <a:pPr marL="457200" indent="-457200">
                        <a:buNone/>
                      </a:pPr>
                      <a:endParaRPr lang="en-US" sz="2000" b="0" dirty="0" smtClean="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  <a:p>
                      <a:pPr marL="457200" indent="-457200">
                        <a:buNone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3.    ______________________________</a:t>
                      </a:r>
                      <a:r>
                        <a:rPr lang="en-US" altLang="zh-TW" sz="2000" b="0" dirty="0" smtClean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______________</a:t>
                      </a:r>
                    </a:p>
                    <a:p>
                      <a:pPr marL="457200" indent="-457200">
                        <a:buNone/>
                      </a:pPr>
                      <a:endParaRPr lang="zh-TW" sz="2000" b="0" dirty="0">
                        <a:latin typeface="Times New Roman"/>
                      </a:endParaRPr>
                    </a:p>
                  </a:txBody>
                  <a:tcPr marL="68575" marR="6857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70" name="Picture 11" descr="I:\健康飲食_宣誓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29210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3"/>
          <p:cNvSpPr txBox="1">
            <a:spLocks noChangeArrowheads="1"/>
          </p:cNvSpPr>
          <p:nvPr/>
        </p:nvSpPr>
        <p:spPr bwMode="auto">
          <a:xfrm>
            <a:off x="1835150" y="2205038"/>
            <a:ext cx="5327650" cy="892175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600" b="1">
                <a:solidFill>
                  <a:srgbClr val="0000FF"/>
                </a:solidFill>
                <a:latin typeface="Arial" panose="020B0604020202020204" pitchFamily="34" charset="0"/>
              </a:rPr>
              <a:t>      我的健康飲食行動</a:t>
            </a:r>
            <a:r>
              <a:rPr lang="en-US" altLang="zh-TW" sz="2600" b="1">
                <a:solidFill>
                  <a:srgbClr val="0000FF"/>
                </a:solidFill>
                <a:latin typeface="Arial" panose="020B0604020202020204" pitchFamily="34" charset="0"/>
              </a:rPr>
              <a:t>-----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6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TW" altLang="zh-TW" sz="2600" b="1">
                <a:solidFill>
                  <a:srgbClr val="0000FF"/>
                </a:solidFill>
                <a:latin typeface="Arial" panose="020B0604020202020204" pitchFamily="34" charset="0"/>
              </a:rPr>
              <a:t>為自己</a:t>
            </a:r>
            <a:r>
              <a:rPr lang="zh-TW" altLang="en-US" sz="2600" b="1">
                <a:solidFill>
                  <a:srgbClr val="0000FF"/>
                </a:solidFill>
                <a:latin typeface="Arial" panose="020B0604020202020204" pitchFamily="34" charset="0"/>
              </a:rPr>
              <a:t>訂立三項</a:t>
            </a:r>
            <a:r>
              <a:rPr lang="zh-TW" altLang="zh-TW" sz="2600" b="1">
                <a:solidFill>
                  <a:srgbClr val="0000FF"/>
                </a:solidFill>
                <a:latin typeface="Arial" panose="020B0604020202020204" pitchFamily="34" charset="0"/>
              </a:rPr>
              <a:t>具體</a:t>
            </a:r>
            <a:r>
              <a:rPr lang="zh-TW" altLang="en-US" sz="2600" b="1">
                <a:solidFill>
                  <a:srgbClr val="0000FF"/>
                </a:solidFill>
                <a:latin typeface="Arial" panose="020B0604020202020204" pitchFamily="34" charset="0"/>
              </a:rPr>
              <a:t>的改善目標。</a:t>
            </a:r>
            <a:endParaRPr lang="en-US" altLang="zh-TW" sz="2600" b="1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72" name="文字方塊 6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13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  <p:sp>
        <p:nvSpPr>
          <p:cNvPr id="15373" name="矩形 7"/>
          <p:cNvSpPr>
            <a:spLocks noChangeArrowheads="1"/>
          </p:cNvSpPr>
          <p:nvPr/>
        </p:nvSpPr>
        <p:spPr bwMode="auto">
          <a:xfrm>
            <a:off x="1403350" y="1196975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你認為自己的飲食習慣健康嗎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你認為自己的飲食習慣在哪一方面需要改善？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做個飲食健康人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03800" y="2738438"/>
            <a:ext cx="3097213" cy="3416300"/>
          </a:xfrm>
          <a:prstGeom prst="rect">
            <a:avLst/>
          </a:prstGeom>
          <a:gradFill rotWithShape="1">
            <a:gsLst>
              <a:gs pos="0">
                <a:srgbClr val="80FFBD"/>
              </a:gs>
              <a:gs pos="50000">
                <a:srgbClr val="B3FFD4"/>
              </a:gs>
              <a:gs pos="100000">
                <a:srgbClr val="DAFFE9"/>
              </a:gs>
            </a:gsLst>
            <a:lin ang="5400000" scaled="1"/>
          </a:gra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定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出具體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可行的目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標：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2400" b="1">
                <a:latin typeface="Arial" panose="020B0604020202020204" pitchFamily="34" charset="0"/>
              </a:rPr>
              <a:t>1. </a:t>
            </a:r>
            <a:r>
              <a:rPr lang="zh-TW" altLang="en-US" sz="2400" b="1">
                <a:latin typeface="Arial" panose="020B0604020202020204" pitchFamily="34" charset="0"/>
              </a:rPr>
              <a:t>每天吃有營養的</a:t>
            </a:r>
            <a:endParaRPr lang="en-US" altLang="zh-TW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latin typeface="Arial" panose="020B0604020202020204" pitchFamily="34" charset="0"/>
              </a:rPr>
              <a:t>       </a:t>
            </a:r>
            <a:r>
              <a:rPr lang="zh-TW" altLang="en-US" sz="2400" b="1">
                <a:latin typeface="Arial" panose="020B0604020202020204" pitchFamily="34" charset="0"/>
              </a:rPr>
              <a:t>早餐</a:t>
            </a:r>
            <a:endParaRPr lang="en-US" altLang="zh-TW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latin typeface="Arial" panose="020B0604020202020204" pitchFamily="34" charset="0"/>
              </a:rPr>
              <a:t>   2. </a:t>
            </a:r>
            <a:r>
              <a:rPr lang="zh-TW" altLang="en-US" sz="2400" b="1">
                <a:latin typeface="Arial" panose="020B0604020202020204" pitchFamily="34" charset="0"/>
              </a:rPr>
              <a:t>減少吃小食</a:t>
            </a:r>
            <a:endParaRPr lang="en-US" altLang="zh-TW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latin typeface="Arial" panose="020B0604020202020204" pitchFamily="34" charset="0"/>
              </a:rPr>
              <a:t>   3. </a:t>
            </a:r>
            <a:r>
              <a:rPr lang="zh-TW" altLang="en-US" sz="2400" b="1">
                <a:latin typeface="Arial" panose="020B0604020202020204" pitchFamily="34" charset="0"/>
              </a:rPr>
              <a:t>選擇吃「健康小</a:t>
            </a:r>
            <a:endParaRPr lang="en-US" altLang="zh-TW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latin typeface="Arial" panose="020B0604020202020204" pitchFamily="34" charset="0"/>
              </a:rPr>
              <a:t>       </a:t>
            </a:r>
            <a:r>
              <a:rPr lang="zh-TW" altLang="en-US" sz="2400" b="1">
                <a:latin typeface="Arial" panose="020B0604020202020204" pitchFamily="34" charset="0"/>
              </a:rPr>
              <a:t>食」，如：乳酪、</a:t>
            </a:r>
            <a:endParaRPr lang="en-US" altLang="zh-TW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latin typeface="Arial" panose="020B0604020202020204" pitchFamily="34" charset="0"/>
              </a:rPr>
              <a:t>       </a:t>
            </a:r>
            <a:r>
              <a:rPr lang="zh-TW" altLang="en-US" sz="2400" b="1">
                <a:latin typeface="Arial" panose="020B0604020202020204" pitchFamily="34" charset="0"/>
              </a:rPr>
              <a:t>一星期</a:t>
            </a:r>
            <a:r>
              <a:rPr lang="en-US" altLang="zh-TW" sz="2400" b="1">
                <a:latin typeface="Arial" panose="020B0604020202020204" pitchFamily="34" charset="0"/>
              </a:rPr>
              <a:t> </a:t>
            </a:r>
            <a:r>
              <a:rPr lang="zh-TW" altLang="en-US" sz="2400" b="1">
                <a:latin typeface="Arial" panose="020B0604020202020204" pitchFamily="34" charset="0"/>
              </a:rPr>
              <a:t>最多飲一</a:t>
            </a:r>
            <a:endParaRPr lang="en-US" altLang="zh-TW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latin typeface="Arial" panose="020B0604020202020204" pitchFamily="34" charset="0"/>
              </a:rPr>
              <a:t>       </a:t>
            </a:r>
            <a:r>
              <a:rPr lang="zh-TW" altLang="en-US" sz="2400" b="1">
                <a:latin typeface="Arial" panose="020B0604020202020204" pitchFamily="34" charset="0"/>
              </a:rPr>
              <a:t>次汽水。</a:t>
            </a:r>
            <a:r>
              <a:rPr lang="en-US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71550" y="2749550"/>
            <a:ext cx="3095625" cy="34163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Arial" charset="0"/>
              </a:rPr>
              <a:t>先找出要</a:t>
            </a:r>
            <a:r>
              <a:rPr lang="zh-TW" altLang="zh-TW" sz="2400" b="1" dirty="0">
                <a:solidFill>
                  <a:srgbClr val="0000FF"/>
                </a:solidFill>
                <a:latin typeface="Arial" charset="0"/>
              </a:rPr>
              <a:t>改善</a:t>
            </a:r>
            <a:r>
              <a:rPr lang="zh-TW" altLang="en-US" sz="2400" b="1" dirty="0">
                <a:solidFill>
                  <a:srgbClr val="0000FF"/>
                </a:solidFill>
                <a:latin typeface="Arial" charset="0"/>
              </a:rPr>
              <a:t>的地</a:t>
            </a:r>
            <a:endParaRPr lang="en-US" altLang="zh-TW" sz="2400" b="1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zh-TW" altLang="en-US" sz="2400" b="1" dirty="0">
                <a:solidFill>
                  <a:srgbClr val="0000FF"/>
                </a:solidFill>
                <a:latin typeface="Arial" charset="0"/>
              </a:rPr>
              <a:t>方：</a:t>
            </a:r>
            <a:endParaRPr lang="en-US" altLang="zh-TW" sz="2400" b="1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altLang="zh-TW" sz="2200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altLang="zh-TW" sz="2200" b="1" dirty="0">
                <a:latin typeface="Arial" charset="0"/>
              </a:rPr>
              <a:t>1. </a:t>
            </a:r>
            <a:r>
              <a:rPr lang="zh-TW" altLang="en-US" sz="2400" b="1" dirty="0">
                <a:latin typeface="Arial" charset="0"/>
              </a:rPr>
              <a:t>沒有吃早餐的習</a:t>
            </a:r>
            <a:endParaRPr lang="en-US" altLang="zh-TW" sz="2400" b="1" dirty="0">
              <a:latin typeface="Arial" charset="0"/>
            </a:endParaRPr>
          </a:p>
          <a:p>
            <a:pPr>
              <a:defRPr/>
            </a:pPr>
            <a:r>
              <a:rPr lang="en-US" altLang="zh-TW" sz="2400" b="1" dirty="0">
                <a:latin typeface="Arial" charset="0"/>
              </a:rPr>
              <a:t>      </a:t>
            </a:r>
            <a:r>
              <a:rPr lang="zh-TW" altLang="en-US" sz="2400" b="1" dirty="0">
                <a:latin typeface="Arial" charset="0"/>
              </a:rPr>
              <a:t>慣</a:t>
            </a:r>
            <a:r>
              <a:rPr lang="en-US" altLang="zh-TW" sz="2400" b="1" dirty="0">
                <a:latin typeface="Arial" charset="0"/>
              </a:rPr>
              <a:t>    </a:t>
            </a:r>
          </a:p>
          <a:p>
            <a:pPr>
              <a:defRPr/>
            </a:pPr>
            <a:r>
              <a:rPr lang="en-US" altLang="zh-TW" sz="2400" b="1" dirty="0">
                <a:latin typeface="Arial" charset="0"/>
              </a:rPr>
              <a:t>   2. </a:t>
            </a:r>
            <a:r>
              <a:rPr lang="zh-TW" altLang="en-US" sz="2400" b="1" dirty="0">
                <a:latin typeface="Arial" charset="0"/>
              </a:rPr>
              <a:t>經常吃小食</a:t>
            </a:r>
            <a:r>
              <a:rPr lang="en-US" altLang="zh-TW" sz="2400" b="1" dirty="0">
                <a:latin typeface="Arial" charset="0"/>
              </a:rPr>
              <a:t>     </a:t>
            </a:r>
          </a:p>
          <a:p>
            <a:pPr>
              <a:defRPr/>
            </a:pPr>
            <a:r>
              <a:rPr lang="en-US" altLang="zh-TW" sz="2400" b="1" dirty="0">
                <a:latin typeface="Arial" charset="0"/>
              </a:rPr>
              <a:t>   3. </a:t>
            </a:r>
            <a:r>
              <a:rPr lang="zh-TW" altLang="zh-TW" sz="2400" b="1" dirty="0">
                <a:solidFill>
                  <a:srgbClr val="000000"/>
                </a:solidFill>
                <a:latin typeface="新細明體" pitchFamily="18" charset="-120"/>
              </a:rPr>
              <a:t>一向選擇</a:t>
            </a:r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吃</a:t>
            </a:r>
            <a:r>
              <a:rPr lang="zh-TW" altLang="zh-TW" sz="2400" b="1" dirty="0">
                <a:solidFill>
                  <a:srgbClr val="000000"/>
                </a:solidFill>
                <a:latin typeface="新細明體" pitchFamily="18" charset="-120"/>
              </a:rPr>
              <a:t>一些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新細明體" pitchFamily="18" charset="-120"/>
              </a:rPr>
              <a:t>       </a:t>
            </a:r>
            <a:r>
              <a:rPr lang="zh-TW" altLang="zh-TW" sz="2400" b="1" dirty="0">
                <a:solidFill>
                  <a:srgbClr val="000000"/>
                </a:solidFill>
                <a:latin typeface="新細明體" pitchFamily="18" charset="-120"/>
              </a:rPr>
              <a:t>不太健康的食物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新細明體" pitchFamily="18" charset="-120"/>
              </a:rPr>
              <a:t>       </a:t>
            </a:r>
            <a:r>
              <a:rPr lang="zh-TW" altLang="zh-TW" sz="2400" b="1" dirty="0">
                <a:solidFill>
                  <a:srgbClr val="000000"/>
                </a:solidFill>
                <a:latin typeface="新細明體" pitchFamily="18" charset="-120"/>
              </a:rPr>
              <a:t>或飲品，例如：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新細明體" pitchFamily="18" charset="-120"/>
              </a:rPr>
              <a:t>       </a:t>
            </a:r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雪糕、</a:t>
            </a:r>
            <a:r>
              <a:rPr lang="zh-TW" altLang="en-US" sz="2400" b="1" dirty="0">
                <a:latin typeface="Arial" charset="0"/>
              </a:rPr>
              <a:t>汽水。</a:t>
            </a:r>
            <a:endParaRPr lang="en-US" altLang="zh-TW" sz="2400" b="1" dirty="0">
              <a:latin typeface="Arial" charset="0"/>
            </a:endParaRPr>
          </a:p>
        </p:txBody>
      </p:sp>
      <p:sp>
        <p:nvSpPr>
          <p:cNvPr id="11" name="向右箭號 10"/>
          <p:cNvSpPr/>
          <p:nvPr/>
        </p:nvSpPr>
        <p:spPr bwMode="auto">
          <a:xfrm>
            <a:off x="4140200" y="4067175"/>
            <a:ext cx="792163" cy="576263"/>
          </a:xfrm>
          <a:prstGeom prst="stripedRightArrow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95513" y="1355725"/>
            <a:ext cx="4392612" cy="446088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kumimoji="1" lang="zh-TW" altLang="en-US" sz="2600" b="1" kern="0" dirty="0">
                <a:solidFill>
                  <a:sysClr val="windowText" lastClr="000000"/>
                </a:solidFill>
                <a:cs typeface="新細明體" pitchFamily="18" charset="-120"/>
              </a:rPr>
              <a:t>訂立具體的改善目標</a:t>
            </a:r>
            <a:r>
              <a:rPr kumimoji="1" lang="en-US" altLang="zh-TW" sz="2600" b="1" kern="0" dirty="0">
                <a:solidFill>
                  <a:sysClr val="windowText" lastClr="000000"/>
                </a:solidFill>
                <a:cs typeface="新細明體" pitchFamily="18" charset="-120"/>
              </a:rPr>
              <a:t>(</a:t>
            </a:r>
            <a:r>
              <a:rPr kumimoji="1" lang="zh-TW" altLang="en-US" sz="2600" b="1" kern="0" dirty="0">
                <a:solidFill>
                  <a:sysClr val="windowText" lastClr="000000"/>
                </a:solidFill>
                <a:cs typeface="新細明體" pitchFamily="18" charset="-120"/>
              </a:rPr>
              <a:t>舉例</a:t>
            </a:r>
            <a:r>
              <a:rPr kumimoji="1" lang="en-US" altLang="zh-TW" sz="2600" b="1" kern="0" dirty="0">
                <a:solidFill>
                  <a:sysClr val="windowText" lastClr="000000"/>
                </a:solidFill>
                <a:cs typeface="新細明體" pitchFamily="18" charset="-120"/>
              </a:rPr>
              <a:t>)</a:t>
            </a:r>
            <a:endParaRPr kumimoji="1" lang="zh-TW" altLang="en-US" sz="2600" b="1" kern="0" dirty="0">
              <a:solidFill>
                <a:sysClr val="windowText" lastClr="000000"/>
              </a:solidFill>
              <a:cs typeface="新細明體" pitchFamily="18" charset="-120"/>
            </a:endParaRPr>
          </a:p>
        </p:txBody>
      </p:sp>
      <p:pic>
        <p:nvPicPr>
          <p:cNvPr id="16391" name="Picture 36" descr="C:\健康飲食_精明選擇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981075"/>
            <a:ext cx="27844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字方塊 9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14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做個飲食健康人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95513" y="1839913"/>
          <a:ext cx="5400675" cy="3292475"/>
        </p:xfrm>
        <a:graphic>
          <a:graphicData uri="http://schemas.openxmlformats.org/drawingml/2006/table">
            <a:tbl>
              <a:tblPr/>
              <a:tblGrid>
                <a:gridCol w="1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2475">
                <a:tc>
                  <a:txBody>
                    <a:bodyPr/>
                    <a:lstStyle/>
                    <a:p>
                      <a:endParaRPr lang="zh-TW" sz="2000" dirty="0">
                        <a:latin typeface="Times New Roman"/>
                      </a:endParaRPr>
                    </a:p>
                  </a:txBody>
                  <a:tcPr marL="68573" marR="68573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/>
                      <a:endParaRPr lang="en-US" altLang="zh-TW" sz="2000" b="1" dirty="0" smtClean="0">
                        <a:solidFill>
                          <a:srgbClr val="000000"/>
                        </a:solidFill>
                        <a:latin typeface="新細明體"/>
                      </a:endParaRPr>
                    </a:p>
                    <a:p>
                      <a:pPr marL="266700" indent="-266700"/>
                      <a:r>
                        <a:rPr lang="en-US" altLang="zh-TW" sz="2800" b="1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  </a:t>
                      </a:r>
                      <a:r>
                        <a:rPr lang="en-US" alt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</a:t>
                      </a:r>
                      <a:r>
                        <a:rPr 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「 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三餐營養要均衡，</a:t>
                      </a:r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  <a:p>
                      <a:pPr marL="228600"/>
                      <a:r>
                        <a:rPr lang="en-US" alt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  </a:t>
                      </a:r>
                      <a:r>
                        <a:rPr 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蔬菜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生果日日有，</a:t>
                      </a:r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  <a:p>
                      <a:pPr marL="228600"/>
                      <a:r>
                        <a:rPr lang="en-US" alt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  </a:t>
                      </a:r>
                      <a:r>
                        <a:rPr 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垃圾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零食少入口，</a:t>
                      </a:r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  <a:p>
                      <a:pPr marL="228600"/>
                      <a:r>
                        <a:rPr lang="en-US" alt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  </a:t>
                      </a:r>
                      <a:r>
                        <a:rPr 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健康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快樂常擁有。</a:t>
                      </a:r>
                      <a:r>
                        <a:rPr 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」</a:t>
                      </a:r>
                      <a:endParaRPr lang="en-US" altLang="zh-TW" sz="2800" b="1" dirty="0" smtClean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MT Extra"/>
                      </a:endParaRPr>
                    </a:p>
                    <a:p>
                      <a:pPr marL="228600"/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  <a:p>
                      <a:pPr marL="228600"/>
                      <a:r>
                        <a:rPr lang="en-US" alt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</a:t>
                      </a:r>
                      <a:r>
                        <a:rPr lang="zh-TW" altLang="en-US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同學們，努力</a:t>
                      </a:r>
                      <a:r>
                        <a:rPr 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踢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走壞習慣</a:t>
                      </a:r>
                      <a:r>
                        <a:rPr lang="zh-TW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。</a:t>
                      </a:r>
                      <a:endParaRPr lang="en-US" altLang="zh-TW" sz="2800" b="1" dirty="0" smtClean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MT Extra"/>
                      </a:endParaRPr>
                    </a:p>
                    <a:p>
                      <a:pPr marL="228600"/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</a:txBody>
                  <a:tcPr marL="68573" marR="6857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8" name="圖片 1" descr="MC90044041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76763"/>
            <a:ext cx="18716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文字方塊 4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15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小結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187450" y="1628775"/>
            <a:ext cx="6624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同學針對自己飲食的</a:t>
            </a: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習慣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，訂立具體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改善目標，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在生活上持續實踐，</a:t>
            </a: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養成良好的生活習慣，有助全人發展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8436" name="Picture 9" descr="C:\Users\candicepywong\AppData\Local\Microsoft\Windows\Temporary Internet Files\Content.IE5\D2I5PENI\MP9004117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 b="16364"/>
          <a:stretch>
            <a:fillRect/>
          </a:stretch>
        </p:blipFill>
        <p:spPr bwMode="auto">
          <a:xfrm>
            <a:off x="2555875" y="4076700"/>
            <a:ext cx="38877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4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16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總結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971550" y="1781175"/>
            <a:ext cx="72739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400" b="1">
                <a:solidFill>
                  <a:srgbClr val="0000FF"/>
                </a:solidFill>
                <a:latin typeface="Arial" panose="020B0604020202020204" pitchFamily="34" charset="0"/>
              </a:rPr>
              <a:t>要身心健康，健康的飲食習慣不可或缺，但不少人的飲食習慣有欠健康。當然，要改變飲食行為需要面對很多困難，但同學如果不能立即改變習慣，也要為自己定下一些目標，日常生活自律，持之以恆，有助養成良好的飲食習慣，促進全人發展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en-US" altLang="zh-TW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endParaRPr lang="zh-TW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3" descr="C:\Users\candicepywong\AppData\Local\Microsoft\Windows\Temporary Internet Files\Content.IE5\ZCLB6VFH\MC90043755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0891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 descr="C:\Users\candicepywong\AppData\Local\Microsoft\Windows\Temporary Internet Files\Content.IE5\LESDXNW7\MC90044623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1800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字方塊 5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17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學生延展活動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1268413"/>
            <a:ext cx="4895850" cy="477837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kumimoji="1" lang="zh-TW" altLang="en-US" sz="2800" b="1" kern="0" dirty="0">
                <a:solidFill>
                  <a:sysClr val="windowText" lastClr="000000"/>
                </a:solidFill>
                <a:cs typeface="新細明體" pitchFamily="18" charset="-120"/>
              </a:rPr>
              <a:t>    「健康飲食實踐計劃」 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611188" y="1860550"/>
            <a:ext cx="85105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660192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23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同學可用畫圖或文字的方式把一周的飲食紀錄在</a:t>
            </a:r>
            <a:endParaRPr lang="en-US" altLang="zh-TW" sz="23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zh-TW" sz="2300" b="1">
                <a:solidFill>
                  <a:srgbClr val="000000"/>
                </a:solidFill>
                <a:latin typeface="新細明體" panose="02020500000000000000" pitchFamily="18" charset="-120"/>
                <a:ea typeface="細明體" panose="02020509000000000000" pitchFamily="49" charset="-120"/>
                <a:cs typeface="Times New Roman" panose="02020603050405020304" pitchFamily="18" charset="0"/>
              </a:rPr>
              <a:t>「健康飲食紀錄表」</a:t>
            </a:r>
            <a:r>
              <a:rPr lang="zh-TW" altLang="en-US" sz="23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，看看能否成為「健康飲食小達人」。</a:t>
            </a:r>
            <a:r>
              <a:rPr lang="zh-TW" altLang="en-US" sz="2300" b="1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42988" y="2895600"/>
          <a:ext cx="6985000" cy="2836863"/>
        </p:xfrm>
        <a:graphic>
          <a:graphicData uri="http://schemas.openxmlformats.org/drawingml/2006/table">
            <a:tbl>
              <a:tblPr/>
              <a:tblGrid>
                <a:gridCol w="77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266">
                <a:tc>
                  <a:txBody>
                    <a:bodyPr/>
                    <a:lstStyle/>
                    <a:p>
                      <a:r>
                        <a:rPr lang="zh-TW" sz="18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日期</a:t>
                      </a:r>
                      <a:endParaRPr lang="zh-TW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266">
                <a:tc>
                  <a:txBody>
                    <a:bodyPr/>
                    <a:lstStyle/>
                    <a:p>
                      <a:r>
                        <a:rPr lang="zh-TW" sz="2000" b="1">
                          <a:solidFill>
                            <a:srgbClr val="0000FF"/>
                          </a:solidFill>
                          <a:latin typeface="Times New Roman"/>
                        </a:rPr>
                        <a:t>早餐</a:t>
                      </a:r>
                      <a:endParaRPr lang="zh-TW" sz="200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266">
                <a:tc>
                  <a:txBody>
                    <a:bodyPr/>
                    <a:lstStyle/>
                    <a:p>
                      <a:r>
                        <a:rPr lang="zh-TW" sz="2000" b="1">
                          <a:solidFill>
                            <a:srgbClr val="0000FF"/>
                          </a:solidFill>
                          <a:latin typeface="Times New Roman"/>
                        </a:rPr>
                        <a:t>午餐</a:t>
                      </a:r>
                      <a:endParaRPr lang="zh-TW" sz="200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66">
                <a:tc>
                  <a:txBody>
                    <a:bodyPr/>
                    <a:lstStyle/>
                    <a:p>
                      <a:r>
                        <a:rPr lang="zh-TW" sz="2000" b="1">
                          <a:solidFill>
                            <a:srgbClr val="0000FF"/>
                          </a:solidFill>
                          <a:latin typeface="Times New Roman"/>
                        </a:rPr>
                        <a:t>晚餐</a:t>
                      </a:r>
                      <a:endParaRPr lang="zh-TW" sz="200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266">
                <a:tc>
                  <a:txBody>
                    <a:bodyPr/>
                    <a:lstStyle/>
                    <a:p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小食</a:t>
                      </a:r>
                      <a:endParaRPr lang="zh-TW" sz="2000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533">
                <a:tc>
                  <a:txBody>
                    <a:bodyPr/>
                    <a:lstStyle/>
                    <a:p>
                      <a:r>
                        <a:rPr lang="zh-TW" sz="20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家長意見</a:t>
                      </a:r>
                      <a:endParaRPr lang="zh-TW" sz="2000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36" name="文字方塊 6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18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學生延展活動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1052513"/>
            <a:ext cx="4895850" cy="476250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kumimoji="1" lang="zh-TW" altLang="en-US" sz="2800" b="1" kern="0" dirty="0">
                <a:solidFill>
                  <a:sysClr val="windowText" lastClr="000000"/>
                </a:solidFill>
                <a:cs typeface="新細明體" pitchFamily="18" charset="-120"/>
              </a:rPr>
              <a:t>    「健康飲食實踐計劃」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83477"/>
              </p:ext>
            </p:extLst>
          </p:nvPr>
        </p:nvGraphicFramePr>
        <p:xfrm>
          <a:off x="1042988" y="1628775"/>
          <a:ext cx="7056437" cy="4597400"/>
        </p:xfrm>
        <a:graphic>
          <a:graphicData uri="http://schemas.openxmlformats.org/drawingml/2006/table">
            <a:tbl>
              <a:tblPr/>
              <a:tblGrid>
                <a:gridCol w="705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7640">
                <a:tc>
                  <a:txBody>
                    <a:bodyPr/>
                    <a:lstStyle/>
                    <a:p>
                      <a:r>
                        <a:rPr lang="zh-TW" sz="2400" b="1" dirty="0" smtClean="0">
                          <a:solidFill>
                            <a:srgbClr val="CC00FF"/>
                          </a:solidFill>
                          <a:latin typeface="Times New Roman"/>
                        </a:rPr>
                        <a:t>溫馨</a:t>
                      </a:r>
                      <a:r>
                        <a:rPr lang="zh-TW" sz="2400" b="1" dirty="0">
                          <a:solidFill>
                            <a:srgbClr val="CC00FF"/>
                          </a:solidFill>
                          <a:latin typeface="Times New Roman"/>
                        </a:rPr>
                        <a:t>提示</a:t>
                      </a:r>
                      <a:r>
                        <a:rPr lang="zh-TW" sz="2400" b="1" dirty="0" smtClean="0">
                          <a:solidFill>
                            <a:srgbClr val="CC00FF"/>
                          </a:solidFill>
                          <a:latin typeface="Times New Roman"/>
                        </a:rPr>
                        <a:t>：</a:t>
                      </a:r>
                      <a:endParaRPr lang="en-US" altLang="zh-TW" sz="2400" b="1" dirty="0" smtClean="0">
                        <a:solidFill>
                          <a:srgbClr val="CC00FF"/>
                        </a:solidFill>
                        <a:latin typeface="Times New Roman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CC00FF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zh-TW" sz="2400" b="1" dirty="0" smtClean="0">
                          <a:solidFill>
                            <a:srgbClr val="CC00FF"/>
                          </a:solidFill>
                          <a:latin typeface="Times New Roman"/>
                        </a:rPr>
                        <a:t>同學</a:t>
                      </a:r>
                      <a:r>
                        <a:rPr lang="zh-TW" sz="2400" b="1" dirty="0">
                          <a:solidFill>
                            <a:srgbClr val="CC00FF"/>
                          </a:solidFill>
                          <a:latin typeface="Times New Roman"/>
                        </a:rPr>
                        <a:t>請</a:t>
                      </a:r>
                      <a:r>
                        <a:rPr lang="zh-TW" sz="2400" b="1" dirty="0" smtClean="0">
                          <a:solidFill>
                            <a:srgbClr val="CC00FF"/>
                          </a:solidFill>
                          <a:latin typeface="Times New Roman"/>
                        </a:rPr>
                        <a:t>根據</a:t>
                      </a:r>
                      <a:r>
                        <a:rPr lang="zh-TW" altLang="en-US" sz="2400" b="1" dirty="0" smtClean="0">
                          <a:solidFill>
                            <a:srgbClr val="CC00FF"/>
                          </a:solidFill>
                          <a:latin typeface="Times New Roman"/>
                        </a:rPr>
                        <a:t>「健康飲食在校園」網頁上的資訊</a:t>
                      </a:r>
                      <a:r>
                        <a:rPr lang="zh-TW" sz="2400" b="1" dirty="0" smtClean="0">
                          <a:solidFill>
                            <a:srgbClr val="CC00FF"/>
                          </a:solidFill>
                          <a:latin typeface="Times New Roman"/>
                        </a:rPr>
                        <a:t>，</a:t>
                      </a:r>
                      <a:r>
                        <a:rPr lang="zh-TW" sz="2400" b="1" dirty="0">
                          <a:solidFill>
                            <a:srgbClr val="CC00FF"/>
                          </a:solidFill>
                          <a:latin typeface="Times New Roman"/>
                        </a:rPr>
                        <a:t>小心選擇食物及飲品</a:t>
                      </a:r>
                      <a:r>
                        <a:rPr lang="zh-TW" sz="2400" b="1" dirty="0" smtClean="0">
                          <a:solidFill>
                            <a:srgbClr val="CC00FF"/>
                          </a:solidFill>
                          <a:latin typeface="Times New Roman"/>
                        </a:rPr>
                        <a:t>。</a:t>
                      </a:r>
                      <a:endParaRPr lang="en-US" altLang="zh-TW" sz="2400" b="1" dirty="0" smtClean="0">
                        <a:solidFill>
                          <a:srgbClr val="CC00FF"/>
                        </a:solidFill>
                        <a:latin typeface="Times New Roman"/>
                      </a:endParaRPr>
                    </a:p>
                    <a:p>
                      <a:endParaRPr lang="en-US" sz="2000" b="1" dirty="0" smtClean="0">
                        <a:latin typeface="Times New Roman"/>
                      </a:endParaRPr>
                    </a:p>
                    <a:p>
                      <a:r>
                        <a:rPr lang="en-US" sz="2000" b="1" dirty="0" smtClean="0">
                          <a:latin typeface="Times New Roman"/>
                        </a:rPr>
                        <a:t>                 </a:t>
                      </a:r>
                    </a:p>
                    <a:p>
                      <a:r>
                        <a:rPr lang="en-US" sz="1800" b="1" dirty="0" smtClean="0">
                          <a:latin typeface="Times New Roman"/>
                        </a:rPr>
                        <a:t>  </a:t>
                      </a:r>
                      <a:r>
                        <a:rPr lang="en-US" sz="1800" dirty="0">
                          <a:latin typeface="Times New Roman"/>
                        </a:rPr>
                        <a:t>(</a:t>
                      </a:r>
                      <a:r>
                        <a:rPr lang="zh-TW" sz="1800" dirty="0">
                          <a:latin typeface="Times New Roman"/>
                        </a:rPr>
                        <a:t>可參考以下網址：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latin typeface="Times New Roman"/>
                          <a:hlinkClick r:id="rId3"/>
                        </a:rPr>
                        <a:t>http://</a:t>
                      </a:r>
                      <a:r>
                        <a:rPr lang="en-US" sz="1800" u="sng" dirty="0" smtClean="0">
                          <a:solidFill>
                            <a:srgbClr val="0000FF"/>
                          </a:solidFill>
                          <a:latin typeface="Times New Roman"/>
                          <a:hlinkClick r:id="rId3"/>
                        </a:rPr>
                        <a:t>school.eatsmart.gov.hk</a:t>
                      </a:r>
                      <a:r>
                        <a:rPr lang="en-US" sz="1800" dirty="0" smtClean="0">
                          <a:latin typeface="Times New Roman"/>
                        </a:rPr>
                        <a:t>)</a:t>
                      </a:r>
                    </a:p>
                    <a:p>
                      <a:endParaRPr lang="zh-TW" sz="2000" dirty="0">
                        <a:latin typeface="Times New Roman"/>
                      </a:endParaRPr>
                    </a:p>
                  </a:txBody>
                  <a:tcPr marL="68575" marR="6857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760">
                <a:tc>
                  <a:txBody>
                    <a:bodyPr/>
                    <a:lstStyle/>
                    <a:p>
                      <a:endParaRPr lang="en-US" altLang="zh-TW" sz="2000" b="1" dirty="0" smtClean="0">
                        <a:latin typeface="Times New Roman"/>
                      </a:endParaRPr>
                    </a:p>
                    <a:p>
                      <a:r>
                        <a:rPr lang="zh-TW" sz="20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自我</a:t>
                      </a:r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評價</a:t>
                      </a:r>
                      <a:r>
                        <a:rPr lang="zh-TW" sz="20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：</a:t>
                      </a:r>
                      <a:endParaRPr lang="en-US" altLang="zh-TW" sz="200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zh-TW" sz="20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經過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latin typeface="Times New Roman"/>
                        </a:rPr>
                        <a:t>一周，我認為自己</a:t>
                      </a:r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zh-TW" sz="24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能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 / </a:t>
                      </a:r>
                      <a:r>
                        <a:rPr lang="zh-TW" sz="24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不能 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latin typeface="Times New Roman"/>
                        </a:rPr>
                        <a:t>成為「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latin typeface="新細明體"/>
                        </a:rPr>
                        <a:t>健康飲食達人」</a:t>
                      </a:r>
                      <a:r>
                        <a:rPr lang="zh-TW" sz="2000" dirty="0" smtClean="0">
                          <a:solidFill>
                            <a:srgbClr val="FF0000"/>
                          </a:solidFill>
                          <a:latin typeface="新細明體"/>
                        </a:rPr>
                        <a:t>。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新細明體"/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新細明體"/>
                        </a:rPr>
                        <a:t>      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新細明體"/>
                        </a:rPr>
                        <a:t>為了要成為「健康飲食小達人」，我的改善方法是：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新細明體"/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新細明體"/>
                        </a:rPr>
                        <a:t>      ______________________________________________________</a:t>
                      </a:r>
                    </a:p>
                    <a:p>
                      <a:endParaRPr lang="zh-TW" sz="2000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8575" marR="6857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16" name="Picture 1" descr="MP90044905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81300"/>
            <a:ext cx="1212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文字方塊 7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19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63146"/>
              </p:ext>
            </p:extLst>
          </p:nvPr>
        </p:nvGraphicFramePr>
        <p:xfrm>
          <a:off x="1042988" y="1125538"/>
          <a:ext cx="7056437" cy="4556125"/>
        </p:xfrm>
        <a:graphic>
          <a:graphicData uri="http://schemas.openxmlformats.org/drawingml/2006/table">
            <a:tbl>
              <a:tblPr/>
              <a:tblGrid>
                <a:gridCol w="705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6125">
                <a:tc>
                  <a:txBody>
                    <a:bodyPr/>
                    <a:lstStyle/>
                    <a:p>
                      <a:pPr algn="r"/>
                      <a:endParaRPr kumimoji="0" lang="en-US" altLang="zh-TW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個人成長及健康生活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適用年級：初小</a:t>
                      </a:r>
                      <a:endParaRPr lang="zh-TW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r>
                        <a:rPr lang="en-US" altLang="zh-TW" sz="2400" b="1" u="none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zh-TW" sz="2400" b="1" u="sng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學習目標</a:t>
                      </a:r>
                      <a:endParaRPr lang="zh-TW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學習自律，培養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良好的飲食習慣。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懂得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反省自己的飲食習慣及作出改善。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0"/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0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en-US" sz="2400" b="1" u="sng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價值觀及態度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：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自律、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堅毅、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自省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       </a:t>
                      </a:r>
                      <a:endParaRPr kumimoji="0" 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04" name="文字方塊 2"/>
          <p:cNvSpPr txBox="1">
            <a:spLocks noChangeArrowheads="1"/>
          </p:cNvSpPr>
          <p:nvPr/>
        </p:nvSpPr>
        <p:spPr bwMode="auto">
          <a:xfrm>
            <a:off x="7956550" y="6624638"/>
            <a:ext cx="24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2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學生延展活動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1125538"/>
            <a:ext cx="4895850" cy="476250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kumimoji="1" lang="zh-TW" altLang="en-US" sz="2800" b="1" kern="0" dirty="0">
                <a:solidFill>
                  <a:sysClr val="windowText" lastClr="000000"/>
                </a:solidFill>
                <a:cs typeface="新細明體" pitchFamily="18" charset="-120"/>
              </a:rPr>
              <a:t>    「健康飲食實踐計劃」 </a:t>
            </a:r>
          </a:p>
        </p:txBody>
      </p:sp>
      <p:sp>
        <p:nvSpPr>
          <p:cNvPr id="22532" name="矩形 7"/>
          <p:cNvSpPr>
            <a:spLocks noChangeArrowheads="1"/>
          </p:cNvSpPr>
          <p:nvPr/>
        </p:nvSpPr>
        <p:spPr bwMode="auto">
          <a:xfrm>
            <a:off x="900113" y="1700213"/>
            <a:ext cx="5400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學校家長會可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以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舉辦的「健康小食多滋味」親子活動，家長自由參加：鼓勵家長</a:t>
            </a:r>
            <a:r>
              <a:rPr lang="zh-TW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與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子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女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合作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烹調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健康食品，家長可寫下製作方法及材料，拍下製作過程及製成品的照片，校方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可以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在校園壁報展示出來，讓「健康飲食」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氣氛洋溢校園。</a:t>
            </a:r>
            <a:endParaRPr lang="zh-TW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Picture 4" descr="C:\Users\candicepywong\AppData\Local\Microsoft\Windows\Temporary Internet Files\Content.IE5\D2I5PENI\MP9004437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216058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C:\Users\candicepywong\AppData\Local\Microsoft\Windows\Temporary Internet Files\Content.IE5\UQML1QV4\MC90044558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54388"/>
            <a:ext cx="26638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Users\candicepywong\AppData\Local\Microsoft\Windows\Temporary Internet Files\Content.IE5\PZM601K5\MP90043869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246">
            <a:off x="1093788" y="4089400"/>
            <a:ext cx="15843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文字方塊 7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20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6331084"/>
            <a:ext cx="223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鳴謝：</a:t>
            </a:r>
            <a:r>
              <a:rPr lang="zh-TW" altLang="en-US" sz="1200" dirty="0"/>
              <a:t>部分圖片由柯遵蔚提供 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我們的飲食習慣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60475" y="1341438"/>
            <a:ext cx="73437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哪一位同學</a:t>
            </a: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每一天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吃</a:t>
            </a: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過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早餐</a:t>
            </a: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才上學去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</a:endParaRPr>
          </a:p>
          <a:p>
            <a:pPr marL="342900" indent="-342900" algn="just">
              <a:spcAft>
                <a:spcPts val="0"/>
              </a:spcAft>
              <a:defRPr/>
            </a:pP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  通常吃甚麼早餐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</a:endParaRPr>
          </a:p>
          <a:p>
            <a:pPr marL="342900" indent="-342900" algn="just">
              <a:spcAft>
                <a:spcPts val="0"/>
              </a:spcAft>
              <a:defRPr/>
            </a:pPr>
            <a:endParaRPr lang="en-US" altLang="zh-TW" sz="8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同學</a:t>
            </a: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嘗試過空著肚子上學去嗎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8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甚麼良好的飲食習慣有助促進身體健康？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8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哪一位同學能做到這些良好的飲食習慣？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8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為甚麼同學有時不能堅持這些良好的飲食習慣？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</p:txBody>
      </p:sp>
      <p:pic>
        <p:nvPicPr>
          <p:cNvPr id="5124" name="Picture 15" descr="C:\Users\candicepywong\AppData\Local\Microsoft\Windows\Temporary Internet Files\Content.IE5\VPCMT002\MP900427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8"/>
          <a:stretch>
            <a:fillRect/>
          </a:stretch>
        </p:blipFill>
        <p:spPr bwMode="auto">
          <a:xfrm>
            <a:off x="179388" y="4292600"/>
            <a:ext cx="10969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Users\candicepywong\AppData\Local\Microsoft\Windows\Temporary Internet Files\Content.IE5\PZM601K5\MP90043869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815975"/>
            <a:ext cx="11953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Users\candicepywong\AppData\Local\Microsoft\Windows\Temporary Internet Files\Content.IE5\X1Y01WEW\MP90043048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2"/>
          <a:stretch>
            <a:fillRect/>
          </a:stretch>
        </p:blipFill>
        <p:spPr bwMode="auto">
          <a:xfrm>
            <a:off x="7308850" y="5157788"/>
            <a:ext cx="15113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C:\Users\candicepywong\AppData\Local\Microsoft\Windows\Temporary Internet Files\Content.IE5\LESDXNW7\MC900436346[1]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3357563"/>
            <a:ext cx="1525587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C:\Users\candicepywong\AppData\Local\Microsoft\Windows\Temporary Internet Files\Content.IE5\UQML1QV4\MP900425493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12684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 descr="C:\Users\candicepywong\AppData\Local\Microsoft\Windows\Temporary Internet Files\Content.IE5\ZCLB6VFH\MP90043927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89588"/>
            <a:ext cx="15843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文字方塊 10"/>
          <p:cNvSpPr txBox="1">
            <a:spLocks noChangeArrowheads="1"/>
          </p:cNvSpPr>
          <p:nvPr/>
        </p:nvSpPr>
        <p:spPr bwMode="auto">
          <a:xfrm>
            <a:off x="7956550" y="6624638"/>
            <a:ext cx="24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3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19250" y="4405313"/>
            <a:ext cx="5184775" cy="12001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同學注重健康要實踐良好的飲食習慣，但當中會遇到不少困難</a:t>
            </a:r>
            <a:r>
              <a:rPr lang="zh-TW" altLang="zh-TW" sz="2400">
                <a:latin typeface="Arial" panose="020B0604020202020204" pitchFamily="34" charset="0"/>
              </a:rPr>
              <a:t>，</a:t>
            </a:r>
            <a:r>
              <a:rPr lang="zh-TW" altLang="zh-TW" sz="2400" b="1">
                <a:solidFill>
                  <a:srgbClr val="0000FF"/>
                </a:solidFill>
                <a:latin typeface="Arial" panose="020B0604020202020204" pitchFamily="34" charset="0"/>
              </a:rPr>
              <a:t>因此要學習自律，並培養良好的飲食習慣。</a:t>
            </a:r>
            <a:endParaRPr lang="zh-TW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吃早餐的掙扎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8288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82880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</a:t>
            </a:r>
            <a:endParaRPr lang="en-US" altLang="zh-TW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8288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</a:t>
            </a:r>
            <a:endParaRPr lang="en-US" altLang="zh-TW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828800" y="2924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5650" y="1125538"/>
            <a:ext cx="7632700" cy="3000375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zh-TW" altLang="zh-TW" sz="2400" dirty="0">
                <a:latin typeface="Arial" charset="0"/>
              </a:rPr>
              <a:t>情境：</a:t>
            </a:r>
            <a:endParaRPr lang="en-US" altLang="zh-TW" sz="2400" dirty="0">
              <a:latin typeface="Arial" charset="0"/>
            </a:endParaRPr>
          </a:p>
          <a:p>
            <a:pPr>
              <a:defRPr/>
            </a:pPr>
            <a:r>
              <a:rPr lang="en-US" altLang="zh-TW" sz="2400" dirty="0">
                <a:latin typeface="Arial" charset="0"/>
              </a:rPr>
              <a:t>        </a:t>
            </a:r>
            <a:r>
              <a:rPr lang="zh-TW" altLang="zh-TW" sz="2400" u="sng" dirty="0">
                <a:latin typeface="Arial" charset="0"/>
              </a:rPr>
              <a:t>美芳</a:t>
            </a:r>
            <a:r>
              <a:rPr lang="zh-TW" altLang="zh-TW" sz="2400" dirty="0">
                <a:latin typeface="Arial" charset="0"/>
              </a:rPr>
              <a:t>每天與媽媽吃過早餐才上學去，但這個星期她的媽媽要出外公幹，臨行前吩咐她每天要吃有營養的早餐；起初</a:t>
            </a:r>
            <a:r>
              <a:rPr lang="zh-TW" altLang="zh-TW" sz="2400" u="sng" dirty="0">
                <a:latin typeface="Arial" charset="0"/>
              </a:rPr>
              <a:t>美芳</a:t>
            </a:r>
            <a:r>
              <a:rPr lang="zh-TW" altLang="zh-TW" sz="2400" dirty="0">
                <a:latin typeface="Arial" charset="0"/>
              </a:rPr>
              <a:t>也很自律，選擇早餐主要是粥、麵、雞蛋、鮮奶</a:t>
            </a:r>
            <a:r>
              <a:rPr lang="en-US" altLang="zh-TW" sz="2400" dirty="0">
                <a:latin typeface="Arial" charset="0"/>
              </a:rPr>
              <a:t>…</a:t>
            </a:r>
            <a:r>
              <a:rPr lang="zh-TW" altLang="zh-TW" sz="2400" dirty="0">
                <a:latin typeface="Arial" charset="0"/>
              </a:rPr>
              <a:t>三天過後，</a:t>
            </a:r>
            <a:r>
              <a:rPr lang="zh-TW" altLang="zh-TW" sz="2400" u="sng" dirty="0">
                <a:latin typeface="Arial" charset="0"/>
              </a:rPr>
              <a:t>美芳</a:t>
            </a:r>
            <a:r>
              <a:rPr lang="zh-TW" altLang="zh-TW" sz="2400" dirty="0">
                <a:latin typeface="Arial" charset="0"/>
              </a:rPr>
              <a:t>遇上同學叫她到快餐店吃炸薯條，難得可以吃美味的薯條，但又記得媽媽和老師說過要養成健康的飲食習慣，少吃煎炸高脂肪食</a:t>
            </a:r>
            <a:r>
              <a:rPr lang="zh-TW" altLang="en-US" sz="2400" dirty="0">
                <a:latin typeface="Arial" charset="0"/>
              </a:rPr>
              <a:t>物</a:t>
            </a:r>
            <a:r>
              <a:rPr lang="en-US" altLang="zh-TW" sz="2400" dirty="0">
                <a:latin typeface="Arial" charset="0"/>
              </a:rPr>
              <a:t>…</a:t>
            </a:r>
            <a:r>
              <a:rPr lang="zh-TW" altLang="zh-TW" sz="2400" dirty="0">
                <a:latin typeface="Arial" charset="0"/>
              </a:rPr>
              <a:t>  </a:t>
            </a:r>
          </a:p>
          <a:p>
            <a:pPr>
              <a:defRPr/>
            </a:pPr>
            <a:r>
              <a:rPr lang="zh-TW" altLang="zh-TW" sz="2400" b="1" dirty="0">
                <a:latin typeface="Arial" charset="0"/>
              </a:rPr>
              <a:t>她內心掙扎不知道應該怎樣做？</a:t>
            </a:r>
            <a:endParaRPr kumimoji="1" lang="zh-TW" altLang="en-US" sz="2400" b="1" kern="0" dirty="0">
              <a:solidFill>
                <a:sysClr val="windowText" lastClr="000000"/>
              </a:solidFill>
              <a:cs typeface="新細明體" pitchFamily="18" charset="-120"/>
            </a:endParaRPr>
          </a:p>
        </p:txBody>
      </p:sp>
      <p:pic>
        <p:nvPicPr>
          <p:cNvPr id="6153" name="Picture 11" descr="C:\Users\CANDIC~1\AppData\Local\Temp\Domino Web Access\健康飲食_美芳的選擇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740150"/>
            <a:ext cx="41211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文字方塊 10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4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34027"/>
              </p:ext>
            </p:extLst>
          </p:nvPr>
        </p:nvGraphicFramePr>
        <p:xfrm>
          <a:off x="900113" y="1371600"/>
          <a:ext cx="7272337" cy="1744663"/>
        </p:xfrm>
        <a:graphic>
          <a:graphicData uri="http://schemas.openxmlformats.org/drawingml/2006/table">
            <a:tbl>
              <a:tblPr/>
              <a:tblGrid>
                <a:gridCol w="727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4663">
                <a:tc>
                  <a:txBody>
                    <a:bodyPr/>
                    <a:lstStyle/>
                    <a:p>
                      <a:pPr marL="610235" indent="-610235">
                        <a:spcAft>
                          <a:spcPts val="0"/>
                        </a:spcAft>
                      </a:pPr>
                      <a:endParaRPr lang="zh-TW" sz="1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做法一：</a:t>
                      </a:r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美芳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選擇跟同學一起到快餐店吃香口的炸薯條，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心想媽媽打電話問她吃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甚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麼早餐的時候，她可以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說：「吃了三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文治、鮮奶等。」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sz="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6" marR="68576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吃早餐的掙扎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18288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182880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</a:t>
            </a:r>
            <a:endParaRPr lang="en-US" altLang="zh-TW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18288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</a:t>
            </a:r>
            <a:endParaRPr lang="en-US" altLang="zh-TW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1828800" y="2924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pic>
        <p:nvPicPr>
          <p:cNvPr id="7182" name="Picture 18" descr="C:\Users\CANDIC~1\AppData\Local\Temp\Domino Web Access\健康飲食_美芳的選擇 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141663"/>
            <a:ext cx="3441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文字方塊 12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5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  <p:sp>
        <p:nvSpPr>
          <p:cNvPr id="7184" name="矩形 8"/>
          <p:cNvSpPr>
            <a:spLocks noChangeArrowheads="1"/>
          </p:cNvSpPr>
          <p:nvPr/>
        </p:nvSpPr>
        <p:spPr bwMode="auto">
          <a:xfrm>
            <a:off x="900113" y="3357563"/>
            <a:ext cx="3959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這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反映她重視甚麼？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這個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做法有問題嗎？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美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芳為了滿足自己的喜好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而瞞騙媽媽，值得嗎？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55600" indent="-355600" eaLnBrk="1" hangingPunct="1">
              <a:spcBef>
                <a:spcPct val="0"/>
              </a:spcBef>
              <a:buClrTx/>
            </a:pP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還有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其他較好的做法嗎？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350470"/>
              </p:ext>
            </p:extLst>
          </p:nvPr>
        </p:nvGraphicFramePr>
        <p:xfrm>
          <a:off x="900113" y="1371600"/>
          <a:ext cx="7272337" cy="1744663"/>
        </p:xfrm>
        <a:graphic>
          <a:graphicData uri="http://schemas.openxmlformats.org/drawingml/2006/table">
            <a:tbl>
              <a:tblPr/>
              <a:tblGrid>
                <a:gridCol w="727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4663">
                <a:tc>
                  <a:txBody>
                    <a:bodyPr/>
                    <a:lstStyle/>
                    <a:p>
                      <a:pPr marL="610235" indent="-610235">
                        <a:spcAft>
                          <a:spcPts val="0"/>
                        </a:spcAft>
                      </a:pPr>
                      <a:endParaRPr lang="zh-TW" sz="1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做法二：</a:t>
                      </a:r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美芳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選擇跟同學一起到快餐店吃香口的炸薯條，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心想如果媽媽問起她吃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甚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麼早餐的時候，才坦白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告訴她吧！</a:t>
                      </a:r>
                      <a:endParaRPr lang="zh-TW" altLang="zh-TW" sz="3200" kern="100" dirty="0" smtClean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endParaRPr lang="zh-TW" sz="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6" marR="68576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吃早餐的掙扎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18288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182880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</a:t>
            </a:r>
            <a:endParaRPr lang="en-US" altLang="zh-TW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18288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</a:t>
            </a:r>
            <a:endParaRPr lang="en-US" altLang="zh-TW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1828800" y="2924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pic>
        <p:nvPicPr>
          <p:cNvPr id="8206" name="Picture 18" descr="C:\Users\CANDIC~1\AppData\Local\Temp\Domino Web Access\健康飲食_美芳的選擇 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141663"/>
            <a:ext cx="3441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文字方塊 12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6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  <p:sp>
        <p:nvSpPr>
          <p:cNvPr id="8208" name="矩形 8"/>
          <p:cNvSpPr>
            <a:spLocks noChangeArrowheads="1"/>
          </p:cNvSpPr>
          <p:nvPr/>
        </p:nvSpPr>
        <p:spPr bwMode="auto">
          <a:xfrm>
            <a:off x="900113" y="3357563"/>
            <a:ext cx="3959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這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反映她重視甚麼？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這個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做法有問題嗎？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有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甚麼地方要改善？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有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甚麼地方值得你學習？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827088" y="1989138"/>
            <a:ext cx="6985000" cy="762000"/>
          </a:xfrm>
        </p:spPr>
        <p:txBody>
          <a:bodyPr/>
          <a:lstStyle/>
          <a:p>
            <a:pPr marL="342900" indent="-342900" algn="l"/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角色扮演：</a:t>
            </a:r>
            <a:r>
              <a:rPr lang="en-US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/>
            </a:r>
            <a:br>
              <a:rPr lang="en-US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如果你是媽媽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的角色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，你會希望</a:t>
            </a:r>
            <a:r>
              <a:rPr lang="zh-TW" alt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美芳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怎樣做呢？把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媽媽的心聲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演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繹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出來。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br>
              <a:rPr lang="zh-TW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dirty="0" smtClean="0">
                <a:ea typeface="新細明體" panose="02020500000000000000" pitchFamily="18" charset="-120"/>
              </a:rPr>
              <a:t/>
            </a:r>
            <a:br>
              <a:rPr lang="zh-TW" altLang="zh-TW" dirty="0" smtClean="0">
                <a:ea typeface="新細明體" panose="02020500000000000000" pitchFamily="18" charset="-120"/>
              </a:rPr>
            </a:br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/>
            </a:r>
            <a:b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endParaRPr lang="zh-TW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吃早餐的掙扎</a:t>
            </a:r>
          </a:p>
        </p:txBody>
      </p:sp>
      <p:pic>
        <p:nvPicPr>
          <p:cNvPr id="9220" name="Picture 2" descr="MC900360982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76" b="58948"/>
          <a:stretch>
            <a:fillRect/>
          </a:stretch>
        </p:blipFill>
        <p:spPr bwMode="auto">
          <a:xfrm>
            <a:off x="1454150" y="3357563"/>
            <a:ext cx="153352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圓角矩形圖說文字 5"/>
          <p:cNvSpPr>
            <a:spLocks noChangeArrowheads="1"/>
          </p:cNvSpPr>
          <p:nvPr/>
        </p:nvSpPr>
        <p:spPr bwMode="auto">
          <a:xfrm>
            <a:off x="2770188" y="2349500"/>
            <a:ext cx="4897437" cy="1655763"/>
          </a:xfrm>
          <a:prstGeom prst="wedgeRoundRectCallout">
            <a:avLst>
              <a:gd name="adj1" fmla="val -52532"/>
              <a:gd name="adj2" fmla="val 6644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1">
                <a:latin typeface="Arial" panose="020B0604020202020204" pitchFamily="34" charset="0"/>
              </a:rPr>
              <a:t>美芳</a:t>
            </a:r>
            <a:r>
              <a:rPr lang="zh-TW" altLang="zh-TW" sz="2400" b="1">
                <a:latin typeface="Arial" panose="020B0604020202020204" pitchFamily="34" charset="0"/>
              </a:rPr>
              <a:t>，媽媽</a:t>
            </a:r>
            <a:r>
              <a:rPr lang="zh-TW" altLang="en-US" sz="2400" b="1">
                <a:latin typeface="Arial" panose="020B0604020202020204" pitchFamily="34" charset="0"/>
              </a:rPr>
              <a:t>明白</a:t>
            </a:r>
            <a:r>
              <a:rPr lang="zh-TW" altLang="zh-TW" sz="2400" b="1">
                <a:latin typeface="Arial" panose="020B0604020202020204" pitchFamily="34" charset="0"/>
              </a:rPr>
              <a:t>你</a:t>
            </a:r>
            <a:r>
              <a:rPr lang="en-US" altLang="zh-TW" sz="2400" b="1">
                <a:latin typeface="Arial" panose="020B0604020202020204" pitchFamily="34" charset="0"/>
              </a:rPr>
              <a:t>____________________________________________________</a:t>
            </a:r>
            <a:endParaRPr lang="zh-TW" altLang="en-US" sz="2400" b="1">
              <a:latin typeface="Arial" panose="020B0604020202020204" pitchFamily="34" charset="0"/>
            </a:endParaRPr>
          </a:p>
        </p:txBody>
      </p:sp>
      <p:sp>
        <p:nvSpPr>
          <p:cNvPr id="9222" name="文字方塊 5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7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  <p:sp>
        <p:nvSpPr>
          <p:cNvPr id="9223" name="矩形 8"/>
          <p:cNvSpPr>
            <a:spLocks noChangeArrowheads="1"/>
          </p:cNvSpPr>
          <p:nvPr/>
        </p:nvSpPr>
        <p:spPr bwMode="auto">
          <a:xfrm>
            <a:off x="3924300" y="4225925"/>
            <a:ext cx="39608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媽媽的希望與美芳的實際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做法有分別嗎？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為甚麼有這樣的分別？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吃早餐的掙扎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1485900"/>
            <a:ext cx="6911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同學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有</a:t>
            </a:r>
            <a:r>
              <a:rPr lang="zh-TW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沒有</a:t>
            </a:r>
            <a:r>
              <a:rPr lang="zh-TW" altLang="en-US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類似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Arial" panose="020B0604020202020204" pitchFamily="34" charset="0"/>
              </a:rPr>
              <a:t>美芳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掙扎？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你最大的掙扎的甚麼？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zh-TW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你既然知道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有些食物應該經常吃，有些食物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不應該多吃，為甚麼你有時不能做到？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當中存在甚麼困難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如何克服這些困難？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1" descr="C:\Users\candicepywong\AppData\Local\Microsoft\Windows\Temporary Internet Files\Content.IE5\PZM601K5\MC90038902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2570163"/>
            <a:ext cx="30511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字方塊 4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8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小結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236663" y="1614488"/>
            <a:ext cx="66484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普遍父母都著重家人的健康，但不能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夠經常監督子女的飲食習慣，加上社會上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有太多誘惑，例如：太多零食選擇、朋輩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影響，</a:t>
            </a:r>
            <a:r>
              <a:rPr lang="zh-TW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因此同學在飲食方面應自律</a:t>
            </a:r>
            <a:r>
              <a:rPr lang="zh-TW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zh-TW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Picture 4" descr="C:\Users\candicepywong\AppData\Local\Microsoft\Windows\Temporary Internet Files\Content.IE5\D2I5PENI\MC90043800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17963"/>
            <a:ext cx="23050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矩形 7"/>
          <p:cNvSpPr>
            <a:spLocks noChangeArrowheads="1"/>
          </p:cNvSpPr>
          <p:nvPr/>
        </p:nvSpPr>
        <p:spPr bwMode="auto">
          <a:xfrm rot="631715">
            <a:off x="2219325" y="4849813"/>
            <a:ext cx="1019175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  <a:endParaRPr lang="zh-TW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270" name="Picture 10" descr="C:\Users\candicepywong\AppData\Local\Microsoft\Windows\Temporary Internet Files\Content.IE5\VPCMT002\MC90044559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19446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字方塊 6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latin typeface="新細明體" panose="02020500000000000000" pitchFamily="18" charset="-120"/>
              </a:rPr>
              <a:t>9</a:t>
            </a:r>
            <a:endParaRPr lang="zh-TW" altLang="en-US" sz="10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PyrPres_ally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pyramid</Template>
  <TotalTime>4535</TotalTime>
  <Words>2096</Words>
  <Application>Microsoft Office PowerPoint</Application>
  <PresentationFormat>On-screen Show (4:3)</PresentationFormat>
  <Paragraphs>261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 Unicode MS</vt:lpstr>
      <vt:lpstr>細明體</vt:lpstr>
      <vt:lpstr>華康海報體W12(P)</vt:lpstr>
      <vt:lpstr>新細明體</vt:lpstr>
      <vt:lpstr>Arial</vt:lpstr>
      <vt:lpstr>Calibri</vt:lpstr>
      <vt:lpstr>Century Gothic</vt:lpstr>
      <vt:lpstr>MT Extra</vt:lpstr>
      <vt:lpstr>Times New Roman</vt:lpstr>
      <vt:lpstr>Wingdings</vt:lpstr>
      <vt:lpstr>FoodPyrPres_ally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角色扮演： 如果你是媽媽的角色，你會希望美芳怎樣做呢？把媽媽的心聲演繹出來。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Sylvia Kuan</dc:creator>
  <cp:lastModifiedBy>CDI, EDB</cp:lastModifiedBy>
  <cp:revision>303</cp:revision>
  <cp:lastPrinted>2013-09-04T04:06:45Z</cp:lastPrinted>
  <dcterms:created xsi:type="dcterms:W3CDTF">2001-06-19T08:07:13Z</dcterms:created>
  <dcterms:modified xsi:type="dcterms:W3CDTF">2024-04-02T07:17:51Z</dcterms:modified>
</cp:coreProperties>
</file>